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theme/theme2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  <p:sldMasterId id="2147483670" r:id="rId12"/>
    <p:sldMasterId id="2147483674" r:id="rId13"/>
    <p:sldMasterId id="2147483676" r:id="rId14"/>
    <p:sldMasterId id="2147483678" r:id="rId15"/>
    <p:sldMasterId id="2147483680" r:id="rId16"/>
    <p:sldMasterId id="2147483682" r:id="rId17"/>
    <p:sldMasterId id="2147483684" r:id="rId18"/>
    <p:sldMasterId id="2147483686" r:id="rId19"/>
    <p:sldMasterId id="2147483688" r:id="rId20"/>
    <p:sldMasterId id="2147483690" r:id="rId21"/>
  </p:sldMasterIdLst>
  <p:notesMasterIdLst>
    <p:notesMasterId r:id="rId31"/>
  </p:notesMasterIdLst>
  <p:sldIdLst>
    <p:sldId id="256" r:id="rId22"/>
    <p:sldId id="257" r:id="rId23"/>
    <p:sldId id="260" r:id="rId24"/>
    <p:sldId id="269" r:id="rId25"/>
    <p:sldId id="270" r:id="rId26"/>
    <p:sldId id="263" r:id="rId27"/>
    <p:sldId id="265" r:id="rId28"/>
    <p:sldId id="266" r:id="rId29"/>
    <p:sldId id="268" r:id="rId3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E0E5"/>
    <a:srgbClr val="E8F3F6"/>
    <a:srgbClr val="DCE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21" Type="http://schemas.openxmlformats.org/officeDocument/2006/relationships/slideMaster" Target="slideMasters/slideMaster21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4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8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3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2.xml"/><Relationship Id="rId28" Type="http://schemas.openxmlformats.org/officeDocument/2006/relationships/slide" Target="slides/slide7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1.xml"/><Relationship Id="rId27" Type="http://schemas.openxmlformats.org/officeDocument/2006/relationships/slide" Target="slides/slide6.xml"/><Relationship Id="rId30" Type="http://schemas.openxmlformats.org/officeDocument/2006/relationships/slide" Target="slides/slide9.xml"/><Relationship Id="rId35" Type="http://schemas.openxmlformats.org/officeDocument/2006/relationships/tableStyles" Target="tableStyles.xml"/><Relationship Id="rId8" Type="http://schemas.openxmlformats.org/officeDocument/2006/relationships/slideMaster" Target="slideMasters/slideMaster8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DB01D1-6F59-9F4A-913D-507CEE0A9276}" type="datetimeFigureOut">
              <a:rPr lang="en-FR" smtClean="0"/>
              <a:t>10/04/2025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0D2409-0634-3F42-8F6B-FAF2280349D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866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C3BF76D-7706-5980-99FF-30FA55DC8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Yahya Ahachim - Léo Lopes</a:t>
            </a:r>
            <a:endParaRPr lang="en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;p2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-40320"/>
            <a:ext cx="9143640" cy="5223600"/>
          </a:xfrm>
          <a:prstGeom prst="rect">
            <a:avLst/>
          </a:prstGeom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848880" y="1661760"/>
            <a:ext cx="5348520" cy="2372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8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92A66-9A84-DB59-DD50-B54343EA31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96;p19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38880" y="0"/>
            <a:ext cx="9143640" cy="5218920"/>
          </a:xfrm>
          <a:prstGeom prst="rect">
            <a:avLst/>
          </a:prstGeom>
          <a:ln w="0">
            <a:noFill/>
          </a:ln>
        </p:spPr>
      </p:pic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F737BF4-01C6-F837-14C4-46202565B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99;p20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9240" y="0"/>
            <a:ext cx="9143640" cy="5218920"/>
          </a:xfrm>
          <a:prstGeom prst="rect">
            <a:avLst/>
          </a:prstGeom>
          <a:ln w="0">
            <a:noFill/>
          </a:ln>
        </p:spPr>
      </p:pic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C423382-4E52-C96E-7C16-AAF79B8D52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13;p3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76240" y="2534040"/>
            <a:ext cx="5674680" cy="987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8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4" name="PlaceHolder 2"/>
          <p:cNvSpPr>
            <a:spLocks noGrp="1"/>
          </p:cNvSpPr>
          <p:nvPr>
            <p:ph type="title"/>
          </p:nvPr>
        </p:nvSpPr>
        <p:spPr>
          <a:xfrm>
            <a:off x="1084320" y="15372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2"/>
                </a:solidFill>
                <a:latin typeface="DM Sans"/>
                <a:ea typeface="DM Sans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3ECACF7-3D50-111E-7BE7-0215C19E9D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18;p4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4184280" cy="1085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714960" y="1738080"/>
            <a:ext cx="4184280" cy="286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9F53E0B-BBF2-38AD-6B88-0B79CC930F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22;p5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8366BF1-B689-FC8C-340D-30FF5AE2DB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29;p6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A7C5C7-C0C6-8EFA-D704-ECEEB31283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32;p7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20000" y="1152360"/>
            <a:ext cx="332172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C3FE97-72C6-D135-7C0F-E3BEA9FFCC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3901537-93DD-AAA0-8508-C726DAB30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38;p9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358920" y="507600"/>
            <a:ext cx="5845680" cy="1475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8B55239-2AA8-B71B-DBF8-C5BCED384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20000" y="228528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201275-5B21-8ACE-48BB-68136FB1CD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84120" y="1558440"/>
            <a:ext cx="6575760" cy="1510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9600" b="1" strike="noStrike" spc="-1">
                <a:solidFill>
                  <a:schemeClr val="dk1"/>
                </a:solidFill>
                <a:latin typeface="DM Sans"/>
                <a:ea typeface="DM Sans"/>
              </a:rPr>
              <a:t>xx%</a:t>
            </a:r>
            <a:endParaRPr lang="fr-FR" sz="96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832104A-7770-F134-8899-2CAD6C3891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13DAF8F-52FE-80BA-2FE4-CA4410D33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23600" y="511200"/>
            <a:ext cx="769680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44293AA-FA70-B574-2C0E-FE811893E6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0892D10-7CE9-8860-3C00-DD53234B9A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48;p13"/>
          <p:cNvPicPr/>
          <p:nvPr/>
        </p:nvPicPr>
        <p:blipFill>
          <a:blip r:embed="rId3">
            <a:alphaModFix amt="69000"/>
          </a:blip>
          <a:stretch/>
        </p:blipFill>
        <p:spPr>
          <a:xfrm flipH="1">
            <a:off x="36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019160" y="2857320"/>
            <a:ext cx="7105320" cy="368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3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100BE69-B7D8-FA1E-4B32-E1EEDF318E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52;p14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6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F99625F-9FE0-7D08-C905-741770252B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4;p15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-1063080" y="-694440"/>
            <a:ext cx="10218240" cy="5837400"/>
          </a:xfrm>
          <a:prstGeom prst="rect">
            <a:avLst/>
          </a:prstGeom>
          <a:ln w="0">
            <a:noFill/>
          </a:ln>
        </p:spPr>
      </p:pic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A9E3492-9124-E530-2F59-4D5E099AA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75;p16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6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984977-1746-4C87-C2FB-75F83D6D91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90;p17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61780A3-C001-0D59-2CF7-3F659F2C95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93;p18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6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064400" y="444960"/>
            <a:ext cx="43592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BEA8582-1B3E-1D9F-765A-0B2A2B82E2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Yahya Ahachim - Léo Lopes</a:t>
            </a:r>
            <a:endParaRPr lang="en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s.google.com/optimization/scheduling/employee_scheduling" TargetMode="Externa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47800" y="1156512"/>
            <a:ext cx="5352840" cy="23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80000"/>
              </a:lnSpc>
              <a:buNone/>
              <a:tabLst>
                <a:tab pos="0" algn="l"/>
              </a:tabLst>
            </a:pPr>
            <a:r>
              <a:rPr lang="en" sz="61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Optimisation</a:t>
            </a:r>
            <a:r>
              <a:rPr lang="en" sz="61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 des plannings </a:t>
            </a:r>
            <a:r>
              <a:rPr lang="en" sz="61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infirmiers</a:t>
            </a:r>
            <a:br>
              <a:rPr lang="en" sz="6100" b="1" strike="noStrike" spc="-1" dirty="0">
                <a:solidFill>
                  <a:schemeClr val="dk1"/>
                </a:solidFill>
                <a:latin typeface="DM Sans"/>
                <a:ea typeface="DM Sans"/>
              </a:rPr>
            </a:br>
            <a:r>
              <a:rPr lang="en" sz="1600" i="1" strike="noStrike" spc="-1" dirty="0">
                <a:solidFill>
                  <a:schemeClr val="accent2">
                    <a:lumMod val="25000"/>
                  </a:schemeClr>
                </a:solidFill>
                <a:latin typeface="DM Sans"/>
                <a:ea typeface="DM Sans"/>
              </a:rPr>
              <a:t>Nurse Rostering Problem (NRP)</a:t>
            </a:r>
            <a:br>
              <a:rPr lang="en" sz="1600" i="1" strike="noStrike" spc="-1" dirty="0">
                <a:solidFill>
                  <a:schemeClr val="accent2">
                    <a:lumMod val="25000"/>
                  </a:schemeClr>
                </a:solidFill>
                <a:latin typeface="DM Sans"/>
                <a:ea typeface="DM Sans"/>
              </a:rPr>
            </a:br>
            <a:endParaRPr lang="fr-FR" sz="6100" i="1" strike="noStrike" spc="-1" dirty="0">
              <a:solidFill>
                <a:schemeClr val="accent2">
                  <a:lumMod val="25000"/>
                </a:schemeClr>
              </a:solidFill>
              <a:latin typeface="Arial"/>
            </a:endParaRPr>
          </a:p>
        </p:txBody>
      </p:sp>
      <p:cxnSp>
        <p:nvCxnSpPr>
          <p:cNvPr id="54" name="Google Shape;118;p25"/>
          <p:cNvCxnSpPr/>
          <p:nvPr/>
        </p:nvCxnSpPr>
        <p:spPr>
          <a:xfrm>
            <a:off x="968400" y="1036439"/>
            <a:ext cx="34797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2187D8C-42F3-CB3D-0325-77E3776340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583681" y="4868863"/>
            <a:ext cx="3086100" cy="274637"/>
          </a:xfrm>
        </p:spPr>
        <p:txBody>
          <a:bodyPr/>
          <a:lstStyle/>
          <a:p>
            <a:r>
              <a:rPr lang="en-GB" sz="1000" i="1" dirty="0">
                <a:solidFill>
                  <a:schemeClr val="accent2">
                    <a:lumMod val="25000"/>
                  </a:schemeClr>
                </a:solidFill>
              </a:rPr>
              <a:t>Yahya </a:t>
            </a:r>
            <a:r>
              <a:rPr lang="en-GB" sz="1000" i="1" dirty="0" err="1">
                <a:solidFill>
                  <a:schemeClr val="accent2">
                    <a:lumMod val="25000"/>
                  </a:schemeClr>
                </a:solidFill>
              </a:rPr>
              <a:t>Ahachim</a:t>
            </a:r>
            <a:r>
              <a:rPr lang="en-GB" sz="1000" i="1" dirty="0">
                <a:solidFill>
                  <a:schemeClr val="accent2">
                    <a:lumMod val="25000"/>
                  </a:schemeClr>
                </a:solidFill>
              </a:rPr>
              <a:t> - Léo Lopes</a:t>
            </a:r>
            <a:endParaRPr lang="en-FR" sz="1000" i="1" dirty="0">
              <a:solidFill>
                <a:schemeClr val="accent2">
                  <a:lumMod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14239" y="526037"/>
            <a:ext cx="5352605" cy="56934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Problématique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14240" y="1486907"/>
            <a:ext cx="4346105" cy="192420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2500" lnSpcReduction="1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200" b="0" strike="noStrike" spc="-1" dirty="0">
                <a:solidFill>
                  <a:srgbClr val="000000"/>
                </a:solidFill>
                <a:latin typeface="Arial"/>
              </a:rPr>
              <a:t>Ce sujet consiste à résoudre le problème classique de planification du personnel soignant.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400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400" spc="-1" dirty="0">
                <a:solidFill>
                  <a:srgbClr val="000000"/>
                </a:solidFill>
                <a:latin typeface="Arial"/>
              </a:rPr>
              <a:t>Affectation optimale aux différents shifts </a:t>
            </a:r>
            <a:r>
              <a:rPr lang="fr-FR" sz="1400" b="0" strike="noStrike" spc="-1" dirty="0">
                <a:solidFill>
                  <a:srgbClr val="000000"/>
                </a:solidFill>
                <a:latin typeface="Arial"/>
              </a:rPr>
              <a:t>(matin, après-midi, nuit)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400" spc="-1" dirty="0">
                <a:solidFill>
                  <a:srgbClr val="000000"/>
                </a:solidFill>
                <a:latin typeface="Arial"/>
              </a:rPr>
              <a:t>NP-difficile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400" spc="-1" dirty="0">
                <a:solidFill>
                  <a:srgbClr val="000000"/>
                </a:solidFill>
                <a:latin typeface="Arial"/>
              </a:rPr>
              <a:t>Contraintes dures et souples</a:t>
            </a:r>
          </a:p>
        </p:txBody>
      </p:sp>
      <p:pic>
        <p:nvPicPr>
          <p:cNvPr id="3" name="Image 2" descr="Une image contenant habits, personne, pièce, Équipement médical&#10;&#10;Le contenu généré par l’IA peut être incorrect.">
            <a:extLst>
              <a:ext uri="{FF2B5EF4-FFF2-40B4-BE49-F238E27FC236}">
                <a16:creationId xmlns:a16="http://schemas.microsoft.com/office/drawing/2014/main" id="{13ED074A-C690-598C-A237-949AA122C4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345" y="1138032"/>
            <a:ext cx="3822192" cy="2551176"/>
          </a:xfrm>
          <a:prstGeom prst="rect">
            <a:avLst/>
          </a:prstGeom>
          <a:ln w="19050">
            <a:solidFill>
              <a:schemeClr val="tx1">
                <a:lumMod val="75000"/>
              </a:schemeClr>
            </a:solidFill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14240" y="681824"/>
            <a:ext cx="4181040" cy="64886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Contraintes</a:t>
            </a:r>
            <a:r>
              <a:rPr lang="en" sz="3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 </a:t>
            </a:r>
            <a:r>
              <a:rPr lang="en" sz="30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dures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14240" y="1733400"/>
            <a:ext cx="4181040" cy="2866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</a:rPr>
              <a:t>1 personne / shift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spc="-1" dirty="0">
                <a:solidFill>
                  <a:srgbClr val="000000"/>
                </a:solidFill>
                <a:latin typeface="Arial"/>
              </a:rPr>
              <a:t>Max 1 shift / personne / jour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</a:rPr>
              <a:t>Limite de jours travaillés consécutifs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</a:rPr>
              <a:t>Min 1 sénior </a:t>
            </a:r>
            <a:r>
              <a:rPr lang="fr-FR" sz="1600" spc="-1" dirty="0">
                <a:solidFill>
                  <a:srgbClr val="000000"/>
                </a:solidFill>
                <a:latin typeface="Arial"/>
              </a:rPr>
              <a:t>/ jour</a:t>
            </a:r>
            <a:endParaRPr lang="fr-FR" sz="16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Image 2" descr="Une image contenant personne, intérieur, habits, mur&#10;&#10;Le contenu généré par l’IA peut être incorrect.">
            <a:extLst>
              <a:ext uri="{FF2B5EF4-FFF2-40B4-BE49-F238E27FC236}">
                <a16:creationId xmlns:a16="http://schemas.microsoft.com/office/drawing/2014/main" id="{A7035FB1-C791-A0D2-EA9D-195D5BADB6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280" y="1378166"/>
            <a:ext cx="3915616" cy="2525572"/>
          </a:xfrm>
          <a:prstGeom prst="rect">
            <a:avLst/>
          </a:prstGeom>
          <a:ln w="19050">
            <a:solidFill>
              <a:schemeClr val="tx1">
                <a:lumMod val="75000"/>
              </a:schemeClr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5BEFB-E302-7922-4037-848DA0BD1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>
            <a:extLst>
              <a:ext uri="{FF2B5EF4-FFF2-40B4-BE49-F238E27FC236}">
                <a16:creationId xmlns:a16="http://schemas.microsoft.com/office/drawing/2014/main" id="{752C67D3-B361-04BE-7399-920996BBB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240" y="675860"/>
            <a:ext cx="4181040" cy="66476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Contraintes</a:t>
            </a:r>
            <a:r>
              <a:rPr lang="en" sz="3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 </a:t>
            </a:r>
            <a:r>
              <a:rPr lang="en" sz="30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souples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" name="Image 2" descr="Une image contenant personne, habits, soins de santé, Équipement médical&#10;&#10;Le contenu généré par l’IA peut être incorrect.">
            <a:extLst>
              <a:ext uri="{FF2B5EF4-FFF2-40B4-BE49-F238E27FC236}">
                <a16:creationId xmlns:a16="http://schemas.microsoft.com/office/drawing/2014/main" id="{ED89E853-7AFB-7959-5C45-A684917027D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924" y="1618920"/>
            <a:ext cx="3326942" cy="2217961"/>
          </a:xfrm>
          <a:prstGeom prst="rect">
            <a:avLst/>
          </a:prstGeom>
          <a:ln w="19050">
            <a:solidFill>
              <a:schemeClr val="tx1">
                <a:lumMod val="75000"/>
              </a:schemeClr>
            </a:solidFill>
          </a:ln>
        </p:spPr>
      </p:pic>
      <p:sp>
        <p:nvSpPr>
          <p:cNvPr id="6" name="PlaceHolder 2">
            <a:extLst>
              <a:ext uri="{FF2B5EF4-FFF2-40B4-BE49-F238E27FC236}">
                <a16:creationId xmlns:a16="http://schemas.microsoft.com/office/drawing/2014/main" id="{1A708079-7A34-1ACD-9D99-B515AE3A2B3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7848" y="1510764"/>
            <a:ext cx="4181040" cy="2866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0"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fr-FR" sz="1600" spc="-1" dirty="0">
                <a:solidFill>
                  <a:srgbClr val="000000"/>
                </a:solidFill>
                <a:latin typeface="Arial"/>
              </a:rPr>
              <a:t>Le modèle cherche à optimiser les paramètres suivants :</a:t>
            </a:r>
            <a:endParaRPr lang="fr-FR" sz="1600" b="0" strike="noStrike" spc="-1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endParaRPr lang="fr-FR" sz="1600" b="0" strike="noStrike" spc="-1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</a:rPr>
              <a:t>Préférences personnelles de shifts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spc="-1" dirty="0">
                <a:solidFill>
                  <a:srgbClr val="000000"/>
                </a:solidFill>
                <a:latin typeface="Arial"/>
              </a:rPr>
              <a:t>Demandes de jour(s) off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</a:rPr>
              <a:t>Répartition équitable des shifts</a:t>
            </a:r>
          </a:p>
        </p:txBody>
      </p:sp>
    </p:spTree>
    <p:extLst>
      <p:ext uri="{BB962C8B-B14F-4D97-AF65-F5344CB8AC3E}">
        <p14:creationId xmlns:p14="http://schemas.microsoft.com/office/powerpoint/2010/main" val="3991296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2">
            <a:extLst>
              <a:ext uri="{FF2B5EF4-FFF2-40B4-BE49-F238E27FC236}">
                <a16:creationId xmlns:a16="http://schemas.microsoft.com/office/drawing/2014/main" id="{686FFA0A-3705-9ECE-965E-1EEED7DE88AB}"/>
              </a:ext>
            </a:extLst>
          </p:cNvPr>
          <p:cNvSpPr txBox="1">
            <a:spLocks/>
          </p:cNvSpPr>
          <p:nvPr/>
        </p:nvSpPr>
        <p:spPr>
          <a:xfrm>
            <a:off x="425411" y="286246"/>
            <a:ext cx="5847840" cy="78007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4000" b="1" spc="-1" dirty="0">
                <a:solidFill>
                  <a:schemeClr val="dk1"/>
                </a:solidFill>
                <a:latin typeface="DM Sans"/>
                <a:ea typeface="DM Sans"/>
              </a:rPr>
              <a:t>Etat de </a:t>
            </a:r>
            <a:r>
              <a:rPr lang="en" sz="4000" b="1" spc="-1" dirty="0" err="1">
                <a:solidFill>
                  <a:schemeClr val="dk1"/>
                </a:solidFill>
                <a:latin typeface="DM Sans"/>
                <a:ea typeface="DM Sans"/>
              </a:rPr>
              <a:t>l’art</a:t>
            </a:r>
            <a:r>
              <a:rPr lang="en" sz="4000" b="1" spc="-1" dirty="0">
                <a:solidFill>
                  <a:schemeClr val="dk1"/>
                </a:solidFill>
                <a:latin typeface="DM Sans"/>
                <a:ea typeface="DM Sans"/>
              </a:rPr>
              <a:t> des </a:t>
            </a:r>
            <a:r>
              <a:rPr lang="en" sz="4000" b="1" spc="-1" dirty="0" err="1">
                <a:solidFill>
                  <a:schemeClr val="dk1"/>
                </a:solidFill>
                <a:latin typeface="DM Sans"/>
                <a:ea typeface="DM Sans"/>
              </a:rPr>
              <a:t>approches</a:t>
            </a:r>
            <a:endParaRPr lang="fr-FR" sz="40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PlaceHolder 1">
            <a:extLst>
              <a:ext uri="{FF2B5EF4-FFF2-40B4-BE49-F238E27FC236}">
                <a16:creationId xmlns:a16="http://schemas.microsoft.com/office/drawing/2014/main" id="{2C0D4B69-6052-9C58-61F6-CF97E6D0AD9C}"/>
              </a:ext>
            </a:extLst>
          </p:cNvPr>
          <p:cNvSpPr txBox="1">
            <a:spLocks/>
          </p:cNvSpPr>
          <p:nvPr/>
        </p:nvSpPr>
        <p:spPr>
          <a:xfrm>
            <a:off x="425411" y="1567252"/>
            <a:ext cx="6372954" cy="260064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600" b="1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Programmation</a:t>
            </a:r>
            <a:r>
              <a:rPr lang="en" sz="1600" b="1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sz="1600" b="1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linéaire</a:t>
            </a:r>
            <a:r>
              <a:rPr lang="en" sz="1600" b="1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(MILP): 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Forte pr</a:t>
            </a:r>
            <a:r>
              <a:rPr lang="en-GB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cision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mais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coûteuse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temps de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sur les grands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modèles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⏳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600" b="1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Métaheuristiques</a:t>
            </a:r>
            <a:r>
              <a:rPr lang="en" sz="1600" b="1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Algorithmes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 recherche Tabou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génétique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rapides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mais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pas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toujours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sz="1600" spc="-1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optimaux</a:t>
            </a:r>
            <a:r>
              <a:rPr lang="en" sz="1600" spc="-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🧬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1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Programmation</a:t>
            </a:r>
            <a:r>
              <a:rPr lang="en-US" sz="16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 </a:t>
            </a:r>
            <a:r>
              <a:rPr lang="en-US" sz="1600" b="1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contraintes</a:t>
            </a:r>
            <a:r>
              <a:rPr lang="en-US" sz="16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(CSP)*: </a:t>
            </a:r>
            <a:r>
              <a:rPr lang="en-US" sz="1600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Approche</a:t>
            </a:r>
            <a:r>
              <a:rPr lang="en-US" sz="1600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déclarative</a:t>
            </a:r>
            <a:r>
              <a:rPr lang="en-US" sz="1600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idéale</a:t>
            </a:r>
            <a:r>
              <a:rPr lang="en-US" sz="1600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pour </a:t>
            </a:r>
            <a:r>
              <a:rPr lang="en-US" sz="1600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gérer</a:t>
            </a:r>
            <a:r>
              <a:rPr lang="en-US" sz="1600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des </a:t>
            </a:r>
            <a:r>
              <a:rPr lang="en-US" sz="1600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contraintes</a:t>
            </a:r>
            <a:r>
              <a:rPr lang="en-US" sz="1600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complexes et </a:t>
            </a:r>
            <a:r>
              <a:rPr lang="en-US" sz="1600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logiques</a:t>
            </a:r>
            <a:r>
              <a:rPr lang="en-US" sz="1600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CCAD8-7C39-7DC2-257E-A9E04D78FB6F}"/>
              </a:ext>
            </a:extLst>
          </p:cNvPr>
          <p:cNvSpPr txBox="1"/>
          <p:nvPr/>
        </p:nvSpPr>
        <p:spPr>
          <a:xfrm>
            <a:off x="514350" y="4726449"/>
            <a:ext cx="37433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100" i="1" dirty="0">
                <a:solidFill>
                  <a:schemeClr val="accent2">
                    <a:lumMod val="50000"/>
                  </a:schemeClr>
                </a:solidFill>
              </a:rPr>
              <a:t>* Sources : </a:t>
            </a:r>
            <a:r>
              <a:rPr lang="en-GB" sz="1100" i="1" dirty="0">
                <a:solidFill>
                  <a:schemeClr val="accent2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Employee Scheduling with OR-Tools, Google</a:t>
            </a:r>
            <a:endParaRPr lang="en-FR" sz="1100" i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07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2"/>
          <p:cNvSpPr>
            <a:spLocks noGrp="1"/>
          </p:cNvSpPr>
          <p:nvPr>
            <p:ph type="title"/>
          </p:nvPr>
        </p:nvSpPr>
        <p:spPr>
          <a:xfrm>
            <a:off x="361800" y="318052"/>
            <a:ext cx="6118513" cy="108222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Implémentation</a:t>
            </a:r>
            <a:r>
              <a:rPr lang="en" sz="4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 Python</a:t>
            </a:r>
            <a:br>
              <a:rPr lang="en" sz="4000" b="1" strike="noStrike" spc="-1" dirty="0">
                <a:solidFill>
                  <a:schemeClr val="dk1"/>
                </a:solidFill>
                <a:latin typeface="DM Sans"/>
                <a:ea typeface="DM Sans"/>
              </a:rPr>
            </a:br>
            <a:r>
              <a:rPr lang="en" sz="1100" b="1" i="1" strike="noStrike" spc="-1" dirty="0">
                <a:solidFill>
                  <a:schemeClr val="accent2">
                    <a:lumMod val="50000"/>
                  </a:schemeClr>
                </a:solidFill>
                <a:latin typeface="DM Sans"/>
                <a:ea typeface="DM Sans"/>
              </a:rPr>
              <a:t>via CP-SAT w/ OR-Tools</a:t>
            </a:r>
            <a:endParaRPr lang="fr-FR" sz="4000" b="0" i="1" strike="noStrike" spc="-1" dirty="0">
              <a:solidFill>
                <a:schemeClr val="accent2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5BF54EF1-48CC-9C2B-F724-05169D5D97B9}"/>
              </a:ext>
            </a:extLst>
          </p:cNvPr>
          <p:cNvSpPr txBox="1">
            <a:spLocks/>
          </p:cNvSpPr>
          <p:nvPr/>
        </p:nvSpPr>
        <p:spPr>
          <a:xfrm>
            <a:off x="361800" y="1974532"/>
            <a:ext cx="6372954" cy="260064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spc="-1" dirty="0" err="1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Définition</a:t>
            </a:r>
            <a:r>
              <a:rPr lang="en-US" sz="1600" spc="-1" dirty="0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des </a:t>
            </a:r>
            <a:r>
              <a:rPr lang="en-US" sz="1600" b="1" spc="-1" dirty="0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variables</a:t>
            </a:r>
            <a:r>
              <a:rPr lang="en-US" sz="1600" spc="-1" dirty="0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avec </a:t>
            </a:r>
            <a:r>
              <a:rPr lang="en-US" sz="1600" i="1" spc="-1" dirty="0" err="1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new_bool_var</a:t>
            </a:r>
            <a:r>
              <a:rPr lang="en-US" sz="1600" i="1" spc="-1" dirty="0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1" spc="-1" dirty="0" err="1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Contraintes</a:t>
            </a:r>
            <a:r>
              <a:rPr lang="en-US" sz="1600" b="1" spc="-1" dirty="0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spc="-1" dirty="0" err="1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dures</a:t>
            </a:r>
            <a:r>
              <a:rPr lang="en-US" sz="1600" b="1" spc="-1" dirty="0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i="1" spc="-1" dirty="0" err="1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add_exactly_one</a:t>
            </a:r>
            <a:r>
              <a:rPr lang="en-US" sz="1600" i="1" spc="-1" dirty="0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i="1" spc="-1" dirty="0" err="1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add_at_most_one</a:t>
            </a:r>
            <a:endParaRPr lang="en-US" sz="1600" i="1" spc="-1" dirty="0">
              <a:solidFill>
                <a:schemeClr val="accent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1" spc="-1" dirty="0" err="1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Optimisation</a:t>
            </a:r>
            <a:r>
              <a:rPr lang="en-US" sz="1600" b="1" spc="-1" dirty="0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des </a:t>
            </a:r>
            <a:r>
              <a:rPr lang="en-US" sz="1600" b="1" spc="-1" dirty="0" err="1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contraintes</a:t>
            </a:r>
            <a:r>
              <a:rPr lang="en-US" sz="1600" b="1" spc="-1" dirty="0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spc="-1" dirty="0" err="1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souples</a:t>
            </a:r>
            <a:r>
              <a:rPr lang="en-US" sz="1600" b="1" spc="-1" dirty="0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en-US" sz="1600" i="1" spc="-1" dirty="0" err="1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model.maximize</a:t>
            </a:r>
            <a:r>
              <a:rPr lang="en-US" sz="1600" i="1" spc="-1" dirty="0">
                <a:solidFill>
                  <a:schemeClr val="accent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(...)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6" name="PlaceHolder 1"/>
              <p:cNvSpPr>
                <a:spLocks noGrp="1"/>
              </p:cNvSpPr>
              <p:nvPr>
                <p:ph type="subTitle"/>
              </p:nvPr>
            </p:nvSpPr>
            <p:spPr>
              <a:xfrm>
                <a:off x="361800" y="1905119"/>
                <a:ext cx="4466880" cy="2983139"/>
              </a:xfrm>
              <a:prstGeom prst="rect">
                <a:avLst/>
              </a:prstGeom>
              <a:noFill/>
              <a:ln w="0">
                <a:noFill/>
              </a:ln>
            </p:spPr>
            <p:txBody>
              <a:bodyPr lIns="91440" tIns="91440" rIns="91440" bIns="91440" anchor="t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r>
                  <a:rPr lang="en" sz="1600" b="1" strike="noStrike" spc="-1" dirty="0">
                    <a:solidFill>
                      <a:schemeClr val="lt1"/>
                    </a:solidFill>
                    <a:ea typeface="Inter"/>
                  </a:rPr>
                  <a:t>Objectif: </a:t>
                </a:r>
                <a:r>
                  <a:rPr lang="en" sz="1600" b="0" strike="noStrike" spc="-1" dirty="0">
                    <a:solidFill>
                      <a:schemeClr val="lt1"/>
                    </a:solidFill>
                    <a:ea typeface="Inter"/>
                  </a:rPr>
                  <a:t>receuil des paramètres du problème (surtout </a:t>
                </a:r>
                <a14:m>
                  <m:oMath xmlns:m="http://schemas.openxmlformats.org/officeDocument/2006/math">
                    <m:r>
                      <a:rPr lang="en-US" sz="1800" i="1" kern="100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ℳ</m:t>
                    </m:r>
                    <m:d>
                      <m:dPr>
                        <m:ctrlPr>
                          <a:rPr lang="en-US" sz="1800" i="1" kern="1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1800" i="1" kern="1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𝑛𝑢𝑟𝑠𝑒</m:t>
                        </m:r>
                        <m:r>
                          <a:rPr lang="en-US" sz="1800" i="1" kern="1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a:rPr lang="en-US" sz="1800" i="1" kern="1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𝑑𝑎𝑦</m:t>
                        </m:r>
                        <m:r>
                          <a:rPr lang="en-US" sz="1800" i="1" kern="1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, </m:t>
                        </m:r>
                        <m:r>
                          <a:rPr lang="en-US" sz="1800" i="1" kern="10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𝑠h𝑖𝑓𝑡</m:t>
                        </m:r>
                      </m:e>
                    </m:d>
                  </m:oMath>
                </a14:m>
                <a:br>
                  <a:rPr lang="fr-FR" sz="1800" kern="100" dirty="0">
                    <a:solidFill>
                      <a:schemeClr val="bg1"/>
                    </a:solidFill>
                    <a:latin typeface="Aptos" panose="020B0004020202020204" pitchFamily="34" charset="0"/>
                    <a:ea typeface="Inter"/>
                    <a:cs typeface="Arial" panose="020B0604020202020204" pitchFamily="34" charset="0"/>
                  </a:rPr>
                </a:br>
                <a:r>
                  <a:rPr lang="en-US" sz="1800" kern="100" dirty="0">
                    <a:solidFill>
                      <a:schemeClr val="bg1"/>
                    </a:solidFill>
                    <a:latin typeface="Aptos" panose="020B0004020202020204" pitchFamily="34" charset="0"/>
                    <a:ea typeface="Inter"/>
                    <a:cs typeface="Arial" panose="020B0604020202020204" pitchFamily="34" charset="0"/>
                  </a:rPr>
                  <a:t>et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ℳ</m:t>
                    </m:r>
                    <m:d>
                      <m:dPr>
                        <m:ctrlPr>
                          <a:rPr lang="en-US" sz="16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𝑛𝑢𝑟𝑠𝑒</m:t>
                        </m:r>
                        <m:r>
                          <a:rPr lang="en-US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𝑑𝑎𝑦</m:t>
                        </m:r>
                      </m:e>
                    </m:d>
                  </m:oMath>
                </a14:m>
                <a:r>
                  <a:rPr lang="pt-BR" sz="1600" spc="-1" dirty="0">
                    <a:solidFill>
                      <a:schemeClr val="lt1"/>
                    </a:solidFill>
                    <a:ea typeface="Inter"/>
                  </a:rPr>
                  <a:t>).</a:t>
                </a:r>
                <a:endParaRPr lang="en" sz="1600" b="0" strike="noStrike" spc="-1" dirty="0">
                  <a:solidFill>
                    <a:schemeClr val="lt1"/>
                  </a:solidFill>
                  <a:ea typeface="Inter"/>
                </a:endParaRPr>
              </a:p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r>
                  <a:rPr lang="en" sz="1600" b="0" strike="noStrike" spc="-1" dirty="0">
                    <a:solidFill>
                      <a:schemeClr val="lt1"/>
                    </a:solidFill>
                    <a:ea typeface="Inter"/>
                  </a:rPr>
                  <a:t> </a:t>
                </a:r>
                <a:r>
                  <a:rPr lang="en" sz="1600" b="1" strike="noStrike" spc="-1" dirty="0">
                    <a:solidFill>
                      <a:schemeClr val="lt1"/>
                    </a:solidFill>
                    <a:ea typeface="Inter"/>
                  </a:rPr>
                  <a:t>Utilité d’un LLM</a:t>
                </a:r>
                <a:r>
                  <a:rPr lang="en" sz="1600" b="0" strike="noStrike" spc="-1" dirty="0">
                    <a:solidFill>
                      <a:schemeClr val="lt1"/>
                    </a:solidFill>
                    <a:ea typeface="Inter"/>
                  </a:rPr>
                  <a:t>:</a:t>
                </a:r>
              </a:p>
              <a:p>
                <a:pPr lvl="1">
                  <a:lnSpc>
                    <a:spcPct val="100000"/>
                  </a:lnSpc>
                  <a:tabLst>
                    <a:tab pos="0" algn="l"/>
                  </a:tabLst>
                </a:pPr>
                <a:r>
                  <a:rPr lang="en" sz="1200" spc="-1" dirty="0" err="1">
                    <a:solidFill>
                      <a:schemeClr val="lt1"/>
                    </a:solidFill>
                  </a:rPr>
                  <a:t>Possibilité</a:t>
                </a:r>
                <a:r>
                  <a:rPr lang="en" sz="1200" spc="-1" dirty="0">
                    <a:solidFill>
                      <a:schemeClr val="lt1"/>
                    </a:solidFill>
                  </a:rPr>
                  <a:t> de changer l’ordre et le regroupement du passage des </a:t>
                </a:r>
                <a:r>
                  <a:rPr lang="en" sz="1200" spc="-1" dirty="0" err="1">
                    <a:solidFill>
                      <a:schemeClr val="lt1"/>
                    </a:solidFill>
                  </a:rPr>
                  <a:t>paramètres</a:t>
                </a:r>
                <a:endParaRPr lang="en" sz="1200" spc="-1" dirty="0">
                  <a:solidFill>
                    <a:schemeClr val="lt1"/>
                  </a:solidFill>
                </a:endParaRPr>
              </a:p>
              <a:p>
                <a:pPr lvl="1">
                  <a:lnSpc>
                    <a:spcPct val="100000"/>
                  </a:lnSpc>
                  <a:tabLst>
                    <a:tab pos="0" algn="l"/>
                  </a:tabLst>
                </a:pPr>
                <a:r>
                  <a:rPr lang="en" sz="1200" spc="-1" dirty="0">
                    <a:solidFill>
                      <a:schemeClr val="lt1"/>
                    </a:solidFill>
                  </a:rPr>
                  <a:t>Facilité de la modification via retour sur </a:t>
                </a:r>
                <a:r>
                  <a:rPr lang="en" sz="1200" spc="-1" dirty="0" err="1">
                    <a:solidFill>
                      <a:schemeClr val="lt1"/>
                    </a:solidFill>
                  </a:rPr>
                  <a:t>erreur</a:t>
                </a:r>
                <a:endParaRPr lang="en" sz="1200" spc="-1" dirty="0">
                  <a:solidFill>
                    <a:schemeClr val="lt1"/>
                  </a:solidFill>
                </a:endParaRPr>
              </a:p>
              <a:p>
                <a:pPr lvl="1">
                  <a:lnSpc>
                    <a:spcPct val="100000"/>
                  </a:lnSpc>
                  <a:tabLst>
                    <a:tab pos="0" algn="l"/>
                  </a:tabLst>
                </a:pPr>
                <a:r>
                  <a:rPr lang="en" sz="1200" b="0" strike="noStrike" spc="-1" dirty="0">
                    <a:solidFill>
                      <a:schemeClr val="lt1"/>
                    </a:solidFill>
                  </a:rPr>
                  <a:t>Discussio</a:t>
                </a:r>
                <a:r>
                  <a:rPr lang="en" sz="1200" spc="-1" dirty="0">
                    <a:solidFill>
                      <a:schemeClr val="lt1"/>
                    </a:solidFill>
                  </a:rPr>
                  <a:t>n </a:t>
                </a:r>
                <a:r>
                  <a:rPr lang="en" sz="1200" spc="-1" dirty="0" err="1">
                    <a:solidFill>
                      <a:schemeClr val="lt1"/>
                    </a:solidFill>
                  </a:rPr>
                  <a:t>en</a:t>
                </a:r>
                <a:r>
                  <a:rPr lang="en" sz="1200" spc="-1" dirty="0">
                    <a:solidFill>
                      <a:schemeClr val="lt1"/>
                    </a:solidFill>
                  </a:rPr>
                  <a:t> language naturel</a:t>
                </a:r>
                <a:endParaRPr lang="en-US" sz="1200" b="0" strike="noStrike" spc="-1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76" name="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/>
              </p:nvPr>
            </p:nvSpPr>
            <p:spPr>
              <a:xfrm>
                <a:off x="361800" y="1905119"/>
                <a:ext cx="4466880" cy="2983139"/>
              </a:xfrm>
              <a:prstGeom prst="rect">
                <a:avLst/>
              </a:prstGeom>
              <a:blipFill>
                <a:blip r:embed="rId2"/>
                <a:stretch>
                  <a:fillRect l="-567"/>
                </a:stretch>
              </a:blipFill>
              <a:ln w="0">
                <a:noFill/>
              </a:ln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PlaceHolder 2"/>
          <p:cNvSpPr>
            <a:spLocks noGrp="1"/>
          </p:cNvSpPr>
          <p:nvPr>
            <p:ph type="title"/>
          </p:nvPr>
        </p:nvSpPr>
        <p:spPr>
          <a:xfrm>
            <a:off x="361800" y="504720"/>
            <a:ext cx="5847840" cy="147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Intégration d'un agent conversationnel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714240" y="143122"/>
            <a:ext cx="4181040" cy="78403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Conclusion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990D78-7A5B-4191-F91B-437F38FF99B2}"/>
              </a:ext>
            </a:extLst>
          </p:cNvPr>
          <p:cNvSpPr txBox="1"/>
          <p:nvPr/>
        </p:nvSpPr>
        <p:spPr>
          <a:xfrm>
            <a:off x="190776" y="1088319"/>
            <a:ext cx="23920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600" dirty="0">
                <a:solidFill>
                  <a:schemeClr val="accent2">
                    <a:lumMod val="25000"/>
                  </a:schemeClr>
                </a:solidFill>
              </a:rPr>
              <a:t>👩‍⚕️ : 7 </a:t>
            </a:r>
          </a:p>
          <a:p>
            <a:pPr algn="ctr"/>
            <a:r>
              <a:rPr lang="en-FR" sz="1600" dirty="0">
                <a:solidFill>
                  <a:schemeClr val="accent2">
                    <a:lumMod val="25000"/>
                  </a:schemeClr>
                </a:solidFill>
              </a:rPr>
              <a:t>Periode : 10 jours</a:t>
            </a:r>
          </a:p>
          <a:p>
            <a:pPr algn="ctr"/>
            <a:r>
              <a:rPr lang="en-FR" sz="1600" dirty="0">
                <a:solidFill>
                  <a:schemeClr val="accent2">
                    <a:lumMod val="25000"/>
                  </a:schemeClr>
                </a:solidFill>
              </a:rPr>
              <a:t>+ préférences aléatoires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ED626C4-DB49-0271-901C-CEC3AB0A6DCF}"/>
              </a:ext>
            </a:extLst>
          </p:cNvPr>
          <p:cNvCxnSpPr/>
          <p:nvPr/>
        </p:nvCxnSpPr>
        <p:spPr>
          <a:xfrm>
            <a:off x="2522334" y="1495983"/>
            <a:ext cx="516835" cy="0"/>
          </a:xfrm>
          <a:prstGeom prst="straightConnector1">
            <a:avLst/>
          </a:prstGeom>
          <a:ln>
            <a:solidFill>
              <a:schemeClr val="accent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9FAC3339-A0E3-65B3-2DF6-7C0E9ED91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722" y="2664723"/>
            <a:ext cx="3671401" cy="23630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F8BFE3-3D9B-9AFD-3196-C70CFD7932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093"/>
          <a:stretch/>
        </p:blipFill>
        <p:spPr>
          <a:xfrm>
            <a:off x="3185022" y="248935"/>
            <a:ext cx="3671401" cy="22298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405E88-F57E-FCF8-7740-B68B357E4A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058" y="2032748"/>
            <a:ext cx="1822223" cy="299507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FBC689A-D3AB-15AB-B855-8F99B6136CDF}"/>
              </a:ext>
            </a:extLst>
          </p:cNvPr>
          <p:cNvSpPr txBox="1"/>
          <p:nvPr/>
        </p:nvSpPr>
        <p:spPr>
          <a:xfrm>
            <a:off x="2804760" y="2886442"/>
            <a:ext cx="18966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>
                <a:solidFill>
                  <a:schemeClr val="accent2">
                    <a:lumMod val="25000"/>
                  </a:schemeClr>
                </a:solidFill>
              </a:rPr>
              <a:t>Solution:</a:t>
            </a:r>
          </a:p>
          <a:p>
            <a:endParaRPr lang="en-FR" dirty="0">
              <a:solidFill>
                <a:schemeClr val="accent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dirty="0">
                <a:solidFill>
                  <a:schemeClr val="accent2">
                    <a:lumMod val="25000"/>
                  </a:schemeClr>
                </a:solidFill>
              </a:rPr>
              <a:t>Optimale 👍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dirty="0">
                <a:solidFill>
                  <a:schemeClr val="accent2">
                    <a:lumMod val="25000"/>
                  </a:schemeClr>
                </a:solidFill>
              </a:rPr>
              <a:t>Exploitable ⛏️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dirty="0">
                <a:solidFill>
                  <a:schemeClr val="accent2">
                    <a:lumMod val="25000"/>
                  </a:schemeClr>
                </a:solidFill>
              </a:rPr>
              <a:t>Rapide 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dirty="0">
                <a:solidFill>
                  <a:schemeClr val="accent2">
                    <a:lumMod val="25000"/>
                  </a:schemeClr>
                </a:solidFill>
              </a:rPr>
              <a:t>Adaptable ⚙️</a:t>
            </a:r>
          </a:p>
        </p:txBody>
      </p:sp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233F9645-2FA0-CD73-9359-73C91E2BA886}"/>
              </a:ext>
            </a:extLst>
          </p:cNvPr>
          <p:cNvSpPr txBox="1">
            <a:spLocks/>
          </p:cNvSpPr>
          <p:nvPr/>
        </p:nvSpPr>
        <p:spPr>
          <a:xfrm>
            <a:off x="2780751" y="4911113"/>
            <a:ext cx="3086100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00" i="1">
                <a:solidFill>
                  <a:schemeClr val="accent2">
                    <a:lumMod val="25000"/>
                  </a:schemeClr>
                </a:solidFill>
              </a:rPr>
              <a:t>Yahya Ahachim - Léo Lopes</a:t>
            </a:r>
            <a:endParaRPr lang="en-FR" sz="1000" i="1" dirty="0">
              <a:solidFill>
                <a:schemeClr val="accent2">
                  <a:lumMod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C418F4-EF75-1195-B7F4-324F72AAD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631" y="1444803"/>
            <a:ext cx="5429160" cy="1058400"/>
          </a:xfrm>
        </p:spPr>
        <p:txBody>
          <a:bodyPr/>
          <a:lstStyle/>
          <a:p>
            <a:pPr algn="ctr"/>
            <a:r>
              <a:rPr lang="fr-FR" b="1" dirty="0">
                <a:latin typeface="DM Sans" pitchFamily="2" charset="0"/>
              </a:rPr>
              <a:t>Merci pour votre attention!</a:t>
            </a:r>
            <a:endParaRPr lang="en-US" b="1" dirty="0">
              <a:latin typeface="DM Sans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EC3161-C937-245A-1B79-83189FDD045A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2622195" y="3393749"/>
            <a:ext cx="4535714" cy="966406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" sz="2400" b="1" strike="noStrike" spc="-1" dirty="0" err="1">
                <a:solidFill>
                  <a:schemeClr val="accent2">
                    <a:lumMod val="25000"/>
                  </a:schemeClr>
                </a:solidFill>
                <a:latin typeface="Inter"/>
                <a:ea typeface="Inter"/>
              </a:rPr>
              <a:t>Avez-vous</a:t>
            </a:r>
            <a:r>
              <a:rPr lang="en" sz="2400" b="1" strike="noStrike" spc="-1" dirty="0">
                <a:solidFill>
                  <a:schemeClr val="accent2">
                    <a:lumMod val="25000"/>
                  </a:schemeClr>
                </a:solidFill>
                <a:latin typeface="Inter"/>
                <a:ea typeface="Inter"/>
              </a:rPr>
              <a:t> des questions ?</a:t>
            </a:r>
            <a:endParaRPr lang="en-US" sz="2400" b="0" strike="noStrike" spc="-1" dirty="0">
              <a:solidFill>
                <a:schemeClr val="accent2">
                  <a:lumMod val="25000"/>
                </a:schemeClr>
              </a:solidFill>
              <a:latin typeface="OpenSymbol"/>
            </a:endParaRPr>
          </a:p>
        </p:txBody>
      </p:sp>
    </p:spTree>
    <p:extLst>
      <p:ext uri="{BB962C8B-B14F-4D97-AF65-F5344CB8AC3E}">
        <p14:creationId xmlns:p14="http://schemas.microsoft.com/office/powerpoint/2010/main" val="3077248116"/>
      </p:ext>
    </p:extLst>
  </p:cSld>
  <p:clrMapOvr>
    <a:masterClrMapping/>
  </p:clrMapOvr>
</p:sld>
</file>

<file path=ppt/theme/theme1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763</TotalTime>
  <Words>292</Words>
  <Application>Microsoft Macintosh PowerPoint</Application>
  <PresentationFormat>On-screen Show (16:9)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21</vt:i4>
      </vt:variant>
      <vt:variant>
        <vt:lpstr>Slide Titles</vt:lpstr>
      </vt:variant>
      <vt:variant>
        <vt:i4>9</vt:i4>
      </vt:variant>
    </vt:vector>
  </HeadingPairs>
  <TitlesOfParts>
    <vt:vector size="38" baseType="lpstr">
      <vt:lpstr>Aptos</vt:lpstr>
      <vt:lpstr>Arial</vt:lpstr>
      <vt:lpstr>Cambria Math</vt:lpstr>
      <vt:lpstr>DM Sans</vt:lpstr>
      <vt:lpstr>Inter</vt:lpstr>
      <vt:lpstr>OpenSymbol</vt:lpstr>
      <vt:lpstr>Symbol</vt:lpstr>
      <vt:lpstr>Wingdings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Slidesgo Final Pages</vt:lpstr>
      <vt:lpstr>Slidesgo Final Pages</vt:lpstr>
      <vt:lpstr>Optimisation des plannings infirmiers Nurse Rostering Problem (NRP) </vt:lpstr>
      <vt:lpstr>Problématique</vt:lpstr>
      <vt:lpstr>Contraintes dures</vt:lpstr>
      <vt:lpstr>Contraintes souples</vt:lpstr>
      <vt:lpstr>PowerPoint Presentation</vt:lpstr>
      <vt:lpstr>Implémentation Python via CP-SAT w/ OR-Tools</vt:lpstr>
      <vt:lpstr>Intégration d'un agent conversationnel</vt:lpstr>
      <vt:lpstr>Conclusion</vt:lpstr>
      <vt:lpstr>Merci pour votre attention!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Léo Lopes</cp:lastModifiedBy>
  <cp:revision>11</cp:revision>
  <dcterms:modified xsi:type="dcterms:W3CDTF">2025-04-10T18:35:39Z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2025-04-06T18:40:38Z</dcterms:created>
  <dc:creator>Unknown Creator</dc:creator>
  <dc:description/>
  <dc:language>en-US</dc:language>
  <cp:lastModifiedBy>Unknown Creator</cp:lastModifiedBy>
  <dcterms:modified xsi:type="dcterms:W3CDTF">2025-04-06T18:40:38Z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